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61" r:id="rId4"/>
    <p:sldId id="259" r:id="rId5"/>
    <p:sldId id="260" r:id="rId6"/>
    <p:sldId id="262" r:id="rId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F7F0F-702E-460C-9745-4A0CA7B8E6A5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8EDF-5AB9-4B24-A845-99DFCECBE8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5AE3-1BA1-4278-B855-6F29559351D2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587-962F-4CF1-9AA6-898D1A89F8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5AE3-1BA1-4278-B855-6F29559351D2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587-962F-4CF1-9AA6-898D1A89F8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5AE3-1BA1-4278-B855-6F29559351D2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587-962F-4CF1-9AA6-898D1A89F8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5AE3-1BA1-4278-B855-6F29559351D2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587-962F-4CF1-9AA6-898D1A89F8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5AE3-1BA1-4278-B855-6F29559351D2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587-962F-4CF1-9AA6-898D1A89F8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5AE3-1BA1-4278-B855-6F29559351D2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587-962F-4CF1-9AA6-898D1A89F8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5AE3-1BA1-4278-B855-6F29559351D2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587-962F-4CF1-9AA6-898D1A89F8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5AE3-1BA1-4278-B855-6F29559351D2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587-962F-4CF1-9AA6-898D1A89F8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5AE3-1BA1-4278-B855-6F29559351D2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587-962F-4CF1-9AA6-898D1A89F8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5AE3-1BA1-4278-B855-6F29559351D2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587-962F-4CF1-9AA6-898D1A89F8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5AE3-1BA1-4278-B855-6F29559351D2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8587-962F-4CF1-9AA6-898D1A89F8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F5AE3-1BA1-4278-B855-6F29559351D2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B8587-962F-4CF1-9AA6-898D1A89F8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FontTx/>
              <a:buNone/>
            </a:pPr>
            <a:r>
              <a:rPr lang="en-US" sz="2200" b="1" u="sng" dirty="0" smtClean="0">
                <a:solidFill>
                  <a:srgbClr val="8A0045"/>
                </a:solidFill>
                <a:latin typeface="Comic Sans MS" pitchFamily="66" charset="0"/>
              </a:rPr>
              <a:t>FRQ PRACTICE </a:t>
            </a:r>
            <a:endParaRPr lang="en-US" sz="2200" b="1" u="sng" dirty="0" smtClean="0">
              <a:solidFill>
                <a:srgbClr val="8A0045"/>
              </a:solidFill>
              <a:latin typeface="Comic Sans MS" pitchFamily="66" charset="0"/>
            </a:endParaRPr>
          </a:p>
          <a:p>
            <a:pPr marL="514350" indent="-514350">
              <a:buFontTx/>
              <a:buNone/>
            </a:pP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	Give an example of how the following terms can impact our judgments, </a:t>
            </a: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attitudes, </a:t>
            </a: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or actions.</a:t>
            </a:r>
          </a:p>
          <a:p>
            <a:pPr marL="514350" indent="-514350">
              <a:buFontTx/>
              <a:buNone/>
            </a:pPr>
            <a:endParaRPr lang="en-US" sz="2200" b="1" dirty="0" smtClean="0">
              <a:solidFill>
                <a:srgbClr val="8A0045"/>
              </a:solidFill>
              <a:latin typeface="Comic Sans MS" pitchFamily="66" charset="0"/>
            </a:endParaRPr>
          </a:p>
          <a:p>
            <a:pPr marL="514350" indent="-514350">
              <a:buFontTx/>
              <a:buNone/>
            </a:pP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		1. Fundamental Attribution Error</a:t>
            </a:r>
          </a:p>
          <a:p>
            <a:pPr marL="514350" indent="-514350">
              <a:buFontTx/>
              <a:buNone/>
            </a:pP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		2. Cognitive Dissonance</a:t>
            </a:r>
          </a:p>
          <a:p>
            <a:pPr marL="514350" indent="-514350">
              <a:buFontTx/>
              <a:buNone/>
            </a:pP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		3. Central Route of Persuasion</a:t>
            </a:r>
          </a:p>
          <a:p>
            <a:pPr marL="514350" indent="-514350">
              <a:buFontTx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Tx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FontTx/>
              <a:buNone/>
            </a:pPr>
            <a:r>
              <a:rPr lang="en-US" sz="2200" b="1" u="sng" dirty="0" smtClean="0">
                <a:solidFill>
                  <a:srgbClr val="8A0045"/>
                </a:solidFill>
                <a:latin typeface="Comic Sans MS" pitchFamily="66" charset="0"/>
              </a:rPr>
              <a:t>FRQ PRACTICE </a:t>
            </a: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	Give an example of how the following terms can impact our judgments, attitudes or actions.</a:t>
            </a:r>
          </a:p>
          <a:p>
            <a:pPr marL="514350" indent="-514350">
              <a:buFontTx/>
              <a:buNone/>
            </a:pPr>
            <a:endParaRPr lang="en-US" sz="2200" b="1" dirty="0" smtClean="0">
              <a:solidFill>
                <a:srgbClr val="8A0045"/>
              </a:solidFill>
              <a:latin typeface="Comic Sans MS" pitchFamily="66" charset="0"/>
            </a:endParaRPr>
          </a:p>
          <a:p>
            <a:pPr marL="514350" indent="-514350">
              <a:buFontTx/>
              <a:buNone/>
            </a:pP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		1. Fundamental Attribution Error</a:t>
            </a:r>
          </a:p>
          <a:p>
            <a:pPr marL="514350" indent="-514350">
              <a:buFontTx/>
              <a:buNone/>
            </a:pP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		2. Cognitive Dissonance</a:t>
            </a:r>
          </a:p>
          <a:p>
            <a:pPr marL="514350" indent="-514350">
              <a:buFontTx/>
              <a:buNone/>
            </a:pP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		3. Central Route of Persuasion</a:t>
            </a:r>
          </a:p>
          <a:p>
            <a:pPr marL="514350" indent="-514350">
              <a:buFontTx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Tx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3.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1752601"/>
            <a:ext cx="8077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The Fundamental Attribution Error can cause Sally to make a misjudgment about Joe’s shyness and ignore the fact that Joe is in a room where he only knows Sally.</a:t>
            </a:r>
          </a:p>
          <a:p>
            <a:endParaRPr lang="en-US" dirty="0"/>
          </a:p>
          <a:p>
            <a:r>
              <a:rPr lang="en-US" dirty="0"/>
              <a:t>2. Cognitive Dissonance can cause Sue to question her beliefs and attitudes about the objectification of women, when she continues to support businesses that objectify women in their advertising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3.Joe </a:t>
            </a:r>
            <a:r>
              <a:rPr lang="en-US" dirty="0"/>
              <a:t>uses the Central Route of Persuasion when he does a good job communicating his political platform, which helps people vote for him based solely on his message.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7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FontTx/>
              <a:buNone/>
            </a:pPr>
            <a:r>
              <a:rPr lang="en-US" sz="2200" b="1" u="sng" dirty="0" smtClean="0">
                <a:solidFill>
                  <a:srgbClr val="8A0045"/>
                </a:solidFill>
                <a:latin typeface="Comic Sans MS" pitchFamily="66" charset="0"/>
              </a:rPr>
              <a:t>FRQ </a:t>
            </a:r>
            <a:r>
              <a:rPr lang="en-US" sz="2200" b="1" u="sng" dirty="0" smtClean="0">
                <a:solidFill>
                  <a:srgbClr val="8A0045"/>
                </a:solidFill>
                <a:latin typeface="Comic Sans MS" pitchFamily="66" charset="0"/>
              </a:rPr>
              <a:t>PRACTICE</a:t>
            </a:r>
            <a:endParaRPr lang="en-US" sz="2200" b="1" u="sng" dirty="0" smtClean="0">
              <a:solidFill>
                <a:srgbClr val="8A0045"/>
              </a:solidFill>
              <a:latin typeface="Comic Sans MS" pitchFamily="66" charset="0"/>
            </a:endParaRPr>
          </a:p>
          <a:p>
            <a:pPr marL="514350" indent="-514350">
              <a:buFontTx/>
              <a:buNone/>
            </a:pP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	A. Use the following terms to explain why people conform or comply with others’ requests.</a:t>
            </a:r>
          </a:p>
          <a:p>
            <a:pPr marL="514350" indent="-514350">
              <a:buFontTx/>
              <a:buNone/>
            </a:pP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		1. Normative Social Influence</a:t>
            </a:r>
          </a:p>
          <a:p>
            <a:pPr marL="514350" indent="-514350">
              <a:buFontTx/>
              <a:buNone/>
            </a:pP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		2. Foot-in-the-Door Approach</a:t>
            </a:r>
          </a:p>
          <a:p>
            <a:pPr marL="514350" indent="-514350">
              <a:buFontTx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FontTx/>
              <a:buNone/>
            </a:pPr>
            <a:r>
              <a:rPr lang="en-US" sz="2200" b="1" u="sng" dirty="0" smtClean="0">
                <a:solidFill>
                  <a:srgbClr val="8A0045"/>
                </a:solidFill>
                <a:latin typeface="Comic Sans MS" pitchFamily="66" charset="0"/>
              </a:rPr>
              <a:t>FRQ PRACTICE 3/23/18</a:t>
            </a:r>
          </a:p>
          <a:p>
            <a:pPr marL="514350" indent="-514350">
              <a:buFontTx/>
              <a:buNone/>
            </a:pP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	B. Using the following terms, give an example of group influence on individuals.</a:t>
            </a:r>
          </a:p>
          <a:p>
            <a:pPr marL="514350" indent="-514350">
              <a:buFontTx/>
              <a:buNone/>
            </a:pP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		1. Social Facilitation</a:t>
            </a:r>
          </a:p>
          <a:p>
            <a:pPr marL="514350" indent="-514350">
              <a:buFontTx/>
              <a:buNone/>
            </a:pP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		2. Group Polarization</a:t>
            </a:r>
          </a:p>
          <a:p>
            <a:pPr marL="514350" indent="-514350">
              <a:buFontTx/>
              <a:buNone/>
            </a:pPr>
            <a:r>
              <a:rPr lang="en-US" sz="2200" b="1" dirty="0" smtClean="0">
                <a:solidFill>
                  <a:srgbClr val="8A0045"/>
                </a:solidFill>
                <a:latin typeface="Comic Sans MS" pitchFamily="66" charset="0"/>
              </a:rPr>
              <a:t>		3. Groupthink</a:t>
            </a:r>
          </a:p>
          <a:p>
            <a:pPr marL="514350" indent="-514350">
              <a:buFontTx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A1. Normative Social Influence influences people to conform based on their desire to seek approval.</a:t>
            </a:r>
          </a:p>
          <a:p>
            <a:endParaRPr lang="en-US" dirty="0"/>
          </a:p>
          <a:p>
            <a:r>
              <a:rPr lang="en-US" dirty="0"/>
              <a:t>A2. People comply with other’s requests when the Foot-in-the-Door Approach is used because they have already complied with something small, and it is easier to say yes again if you have already said it once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B1. Social Facilitation influences Sue to be more creative with her painting because other members of the class can see what she is creating.</a:t>
            </a:r>
          </a:p>
          <a:p>
            <a:endParaRPr lang="en-US" dirty="0"/>
          </a:p>
          <a:p>
            <a:r>
              <a:rPr lang="en-US" dirty="0"/>
              <a:t>B2. Group Polarization influences Joe to develop a much stronger opinion about the dangers of climate change after he sits in on a discussion where everyone in the group has very strong opinions on the dangers of climate change.</a:t>
            </a:r>
          </a:p>
          <a:p>
            <a:endParaRPr lang="en-US" dirty="0"/>
          </a:p>
          <a:p>
            <a:r>
              <a:rPr lang="en-US" dirty="0"/>
              <a:t>B3. Groupthink influences the student government to seek consensus about a “No Means No” campaign, instead of thoroughly discussing the issue and coming to a decision, even if not everyone agrees.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762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266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Possible Responses</vt:lpstr>
      <vt:lpstr>PowerPoint Presentation</vt:lpstr>
      <vt:lpstr>PowerPoint Presentation</vt:lpstr>
      <vt:lpstr>Possible Responses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mmckee</dc:creator>
  <cp:lastModifiedBy>Jennifer Krnich</cp:lastModifiedBy>
  <cp:revision>36</cp:revision>
  <dcterms:created xsi:type="dcterms:W3CDTF">2016-02-04T18:24:38Z</dcterms:created>
  <dcterms:modified xsi:type="dcterms:W3CDTF">2019-04-17T18:34:16Z</dcterms:modified>
</cp:coreProperties>
</file>